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Open Sans" panose="020B0606030504020204" pitchFamily="34" charset="0"/>
      <p:regular r:id="rId15"/>
    </p:embeddedFont>
    <p:embeddedFont>
      <p:font typeface="Open Sans Bold" panose="020B0806030504020204" charset="0"/>
      <p:regular r:id="rId16"/>
    </p:embeddedFont>
    <p:embeddedFont>
      <p:font typeface="Open Sauce Sans" panose="00000500000000000000" pitchFamily="2" charset="0"/>
      <p:regular r:id="rId17"/>
      <p:bold r:id="rId18"/>
      <p:italic r:id="rId19"/>
      <p:boldItalic r:id="rId20"/>
    </p:embeddedFont>
    <p:embeddedFont>
      <p:font typeface="Proxima Nova Cn Rg" panose="02000506030000020004" pitchFamily="50" charset="0"/>
      <p:regular r:id="rId21"/>
      <p:bold r:id="rId22"/>
      <p:italic r:id="rId23"/>
      <p:boldItalic r:id="rId24"/>
    </p:embeddedFont>
    <p:embeddedFont>
      <p:font typeface="Proxima Nova Condensed" panose="02010600030101010101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A940903-C902-8D7B-7D3E-3556AD423DBF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DA0C88F-7371-3E09-3183-EC043BC1D282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90FEAB32-4CEF-C7A4-0779-195E71D8931A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633CC7A8-E98C-299F-9525-8ED0F14CBE2F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Proxima Nova Cn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uce Sans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7741BD5-B3EA-9737-DF36-EFD4ACC11D8F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79FB125-8B50-083E-D695-04E80CDCA8E9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F11CD07-0610-F7A0-80E2-6E79B2D9D8B0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8D71408-049D-F9E7-AC6D-1B43FBC2046A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908E903-78AA-F4C9-9B89-452791C62FAB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11AD41CD-978D-5184-3972-828BA48BCB4C}"/>
              </a:ext>
            </a:extLst>
          </p:cNvPr>
          <p:cNvSpPr/>
          <p:nvPr userDrawn="1"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C898721-286B-5CAE-5E2E-0ED73E70192B}"/>
              </a:ext>
            </a:extLst>
          </p:cNvPr>
          <p:cNvSpPr/>
          <p:nvPr userDrawn="1"/>
        </p:nvSpPr>
        <p:spPr>
          <a:xfrm rot="162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F5B46A3-B465-2E7F-5C81-8027528B94B3}"/>
              </a:ext>
            </a:extLst>
          </p:cNvPr>
          <p:cNvSpPr/>
          <p:nvPr userDrawn="1"/>
        </p:nvSpPr>
        <p:spPr>
          <a:xfrm rot="162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Proxima Nova Cn Rg" panose="02000506030000020004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CF74BDB-9D00-6FE9-2B31-CCB472FED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59000" y="8496300"/>
            <a:ext cx="3185338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5983321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3984321" y="-1418620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9587"/>
            <a:ext cx="4797816" cy="2565885"/>
          </a:xfrm>
          <a:custGeom>
            <a:avLst/>
            <a:gdLst/>
            <a:ahLst/>
            <a:cxnLst/>
            <a:rect l="l" t="t" r="r" b="b"/>
            <a:pathLst>
              <a:path w="4797816" h="2565885">
                <a:moveTo>
                  <a:pt x="0" y="0"/>
                </a:moveTo>
                <a:lnTo>
                  <a:pt x="4797816" y="0"/>
                </a:lnTo>
                <a:lnTo>
                  <a:pt x="4797816" y="2565885"/>
                </a:lnTo>
                <a:lnTo>
                  <a:pt x="0" y="256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30972" y="3020879"/>
            <a:ext cx="8826055" cy="212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0"/>
              </a:lnSpc>
            </a:pPr>
            <a:r>
              <a:rPr lang="en-US" sz="12564" dirty="0">
                <a:solidFill>
                  <a:srgbClr val="000000"/>
                </a:solidFill>
                <a:latin typeface="Proxima Nova Condensed"/>
              </a:rPr>
              <a:t>Add a heading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30972" y="5067300"/>
            <a:ext cx="8826055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Open Sans"/>
              </a:rPr>
              <a:t>Add a subheading</a:t>
            </a:r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5722299" y="9048375"/>
            <a:ext cx="12322038" cy="994652"/>
            <a:chOff x="0" y="0"/>
            <a:chExt cx="16429384" cy="1326203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4" y="78672"/>
              <a:ext cx="1867909" cy="976650"/>
            </a:xfrm>
            <a:custGeom>
              <a:avLst/>
              <a:gdLst/>
              <a:ahLst/>
              <a:cxnLst/>
              <a:rect l="l" t="t" r="r" b="b"/>
              <a:pathLst>
                <a:path w="1867909" h="976650">
                  <a:moveTo>
                    <a:pt x="0" y="0"/>
                  </a:moveTo>
                  <a:lnTo>
                    <a:pt x="1867910" y="0"/>
                  </a:lnTo>
                  <a:lnTo>
                    <a:pt x="1867910" y="976650"/>
                  </a:lnTo>
                  <a:lnTo>
                    <a:pt x="0" y="976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83502"/>
              <a:ext cx="1302563" cy="682668"/>
            </a:xfrm>
            <a:custGeom>
              <a:avLst/>
              <a:gdLst/>
              <a:ahLst/>
              <a:cxnLst/>
              <a:rect l="l" t="t" r="r" b="b"/>
              <a:pathLst>
                <a:path w="1302563" h="682668">
                  <a:moveTo>
                    <a:pt x="0" y="0"/>
                  </a:moveTo>
                  <a:lnTo>
                    <a:pt x="1302563" y="0"/>
                  </a:lnTo>
                  <a:lnTo>
                    <a:pt x="1302563" y="682669"/>
                  </a:lnTo>
                  <a:lnTo>
                    <a:pt x="0" y="682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67663" y="380522"/>
              <a:ext cx="1660778" cy="541712"/>
            </a:xfrm>
            <a:custGeom>
              <a:avLst/>
              <a:gdLst/>
              <a:ahLst/>
              <a:cxnLst/>
              <a:rect l="l" t="t" r="r" b="b"/>
              <a:pathLst>
                <a:path w="1660778" h="541712">
                  <a:moveTo>
                    <a:pt x="0" y="0"/>
                  </a:moveTo>
                  <a:lnTo>
                    <a:pt x="1660778" y="0"/>
                  </a:lnTo>
                  <a:lnTo>
                    <a:pt x="1660778" y="541713"/>
                  </a:lnTo>
                  <a:lnTo>
                    <a:pt x="0" y="541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571" r="-119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69076" y="147195"/>
              <a:ext cx="1067270" cy="1008367"/>
            </a:xfrm>
            <a:custGeom>
              <a:avLst/>
              <a:gdLst/>
              <a:ahLst/>
              <a:cxnLst/>
              <a:rect l="l" t="t" r="r" b="b"/>
              <a:pathLst>
                <a:path w="1067270" h="1008367">
                  <a:moveTo>
                    <a:pt x="0" y="0"/>
                  </a:moveTo>
                  <a:lnTo>
                    <a:pt x="1067270" y="0"/>
                  </a:lnTo>
                  <a:lnTo>
                    <a:pt x="1067270" y="1008367"/>
                  </a:lnTo>
                  <a:lnTo>
                    <a:pt x="0" y="1008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13583" y="272634"/>
              <a:ext cx="1411471" cy="757490"/>
            </a:xfrm>
            <a:custGeom>
              <a:avLst/>
              <a:gdLst/>
              <a:ahLst/>
              <a:cxnLst/>
              <a:rect l="l" t="t" r="r" b="b"/>
              <a:pathLst>
                <a:path w="1411471" h="757490">
                  <a:moveTo>
                    <a:pt x="0" y="0"/>
                  </a:moveTo>
                  <a:lnTo>
                    <a:pt x="1411470" y="0"/>
                  </a:lnTo>
                  <a:lnTo>
                    <a:pt x="1411470" y="757489"/>
                  </a:lnTo>
                  <a:lnTo>
                    <a:pt x="0" y="757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133" r="-404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04184" y="470359"/>
              <a:ext cx="1931546" cy="400866"/>
            </a:xfrm>
            <a:custGeom>
              <a:avLst/>
              <a:gdLst/>
              <a:ahLst/>
              <a:cxnLst/>
              <a:rect l="l" t="t" r="r" b="b"/>
              <a:pathLst>
                <a:path w="1931546" h="400866">
                  <a:moveTo>
                    <a:pt x="0" y="0"/>
                  </a:moveTo>
                  <a:lnTo>
                    <a:pt x="1931545" y="0"/>
                  </a:lnTo>
                  <a:lnTo>
                    <a:pt x="1931545" y="400866"/>
                  </a:lnTo>
                  <a:lnTo>
                    <a:pt x="0" y="400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501" b="-150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36150" y="210400"/>
              <a:ext cx="3693234" cy="945162"/>
            </a:xfrm>
            <a:custGeom>
              <a:avLst/>
              <a:gdLst/>
              <a:ahLst/>
              <a:cxnLst/>
              <a:rect l="l" t="t" r="r" b="b"/>
              <a:pathLst>
                <a:path w="3693234" h="945162">
                  <a:moveTo>
                    <a:pt x="0" y="0"/>
                  </a:moveTo>
                  <a:lnTo>
                    <a:pt x="3693234" y="0"/>
                  </a:lnTo>
                  <a:lnTo>
                    <a:pt x="3693234" y="945162"/>
                  </a:lnTo>
                  <a:lnTo>
                    <a:pt x="0" y="945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14860" y="0"/>
              <a:ext cx="1275337" cy="1275337"/>
            </a:xfrm>
            <a:custGeom>
              <a:avLst/>
              <a:gdLst/>
              <a:ahLst/>
              <a:cxnLst/>
              <a:rect l="l" t="t" r="r" b="b"/>
              <a:pathLst>
                <a:path w="1275337" h="1275337">
                  <a:moveTo>
                    <a:pt x="0" y="0"/>
                  </a:moveTo>
                  <a:lnTo>
                    <a:pt x="1275337" y="0"/>
                  </a:lnTo>
                  <a:lnTo>
                    <a:pt x="1275337" y="1275337"/>
                  </a:lnTo>
                  <a:lnTo>
                    <a:pt x="0" y="127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65281" t="-25109" r="-65314" b="-4810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07263" y="57203"/>
              <a:ext cx="1269000" cy="1269000"/>
            </a:xfrm>
            <a:custGeom>
              <a:avLst/>
              <a:gdLst/>
              <a:ahLst/>
              <a:cxnLst/>
              <a:rect l="l" t="t" r="r" b="b"/>
              <a:pathLst>
                <a:path w="1269000" h="1269000">
                  <a:moveTo>
                    <a:pt x="0" y="0"/>
                  </a:moveTo>
                  <a:lnTo>
                    <a:pt x="1269000" y="0"/>
                  </a:lnTo>
                  <a:lnTo>
                    <a:pt x="1269000" y="1269000"/>
                  </a:lnTo>
                  <a:lnTo>
                    <a:pt x="0" y="126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70178" y="199726"/>
              <a:ext cx="955836" cy="955836"/>
            </a:xfrm>
            <a:custGeom>
              <a:avLst/>
              <a:gdLst/>
              <a:ahLst/>
              <a:cxnLst/>
              <a:rect l="l" t="t" r="r" b="b"/>
              <a:pathLst>
                <a:path w="955836" h="955836">
                  <a:moveTo>
                    <a:pt x="0" y="0"/>
                  </a:moveTo>
                  <a:lnTo>
                    <a:pt x="955835" y="0"/>
                  </a:lnTo>
                  <a:lnTo>
                    <a:pt x="955835" y="955836"/>
                  </a:lnTo>
                  <a:lnTo>
                    <a:pt x="0" y="955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66648" y="239566"/>
              <a:ext cx="904274" cy="904274"/>
            </a:xfrm>
            <a:custGeom>
              <a:avLst/>
              <a:gdLst/>
              <a:ahLst/>
              <a:cxnLst/>
              <a:rect l="l" t="t" r="r" b="b"/>
              <a:pathLst>
                <a:path w="904274" h="904274">
                  <a:moveTo>
                    <a:pt x="0" y="0"/>
                  </a:moveTo>
                  <a:lnTo>
                    <a:pt x="904274" y="0"/>
                  </a:lnTo>
                  <a:lnTo>
                    <a:pt x="904274" y="904275"/>
                  </a:lnTo>
                  <a:lnTo>
                    <a:pt x="0" y="90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43279" y="2817992"/>
            <a:ext cx="7416021" cy="4170421"/>
          </a:xfrm>
          <a:custGeom>
            <a:avLst/>
            <a:gdLst/>
            <a:ahLst/>
            <a:cxnLst/>
            <a:rect l="l" t="t" r="r" b="b"/>
            <a:pathLst>
              <a:path w="7416021" h="4170421">
                <a:moveTo>
                  <a:pt x="0" y="0"/>
                </a:moveTo>
                <a:lnTo>
                  <a:pt x="7416021" y="0"/>
                </a:lnTo>
                <a:lnTo>
                  <a:pt x="7416021" y="4170421"/>
                </a:lnTo>
                <a:lnTo>
                  <a:pt x="0" y="41704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44317"/>
            <a:ext cx="1672547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#EuropeanUniversity 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751317"/>
            <a:ext cx="8362738" cy="668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"/>
              </a:rPr>
              <a:t>UNIC is one of over 50 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European Universities Alliances,</a:t>
            </a:r>
            <a:r>
              <a:rPr lang="en-US" sz="3459" dirty="0">
                <a:solidFill>
                  <a:srgbClr val="000000"/>
                </a:solidFill>
                <a:latin typeface="Open Sans"/>
              </a:rPr>
              <a:t> part of an ambitious and flagship EU initiative. </a:t>
            </a:r>
          </a:p>
          <a:p>
            <a:pPr>
              <a:lnSpc>
                <a:spcPts val="4843"/>
              </a:lnSpc>
            </a:pPr>
            <a:endParaRPr lang="en-US" sz="345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"/>
              </a:rPr>
              <a:t>Through 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long-term structural and sustainable cooperation</a:t>
            </a:r>
            <a:r>
              <a:rPr lang="en-US" sz="3459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459" dirty="0">
                <a:solidFill>
                  <a:srgbClr val="000000"/>
                </a:solidFill>
                <a:latin typeface="Open Sans"/>
              </a:rPr>
              <a:t>alliances like UNIC will improve the 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international competitiveness</a:t>
            </a:r>
            <a:r>
              <a:rPr lang="en-US" sz="3459" dirty="0">
                <a:solidFill>
                  <a:srgbClr val="000000"/>
                </a:solidFill>
                <a:latin typeface="Open Sans"/>
              </a:rPr>
              <a:t> of higher education institutions in Europe, and 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promote European values and identity</a:t>
            </a:r>
          </a:p>
          <a:p>
            <a:pPr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43279" y="6990246"/>
            <a:ext cx="7416021" cy="26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via Erasmus+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260783" y="2825201"/>
            <a:ext cx="7883217" cy="5254195"/>
          </a:xfrm>
          <a:custGeom>
            <a:avLst/>
            <a:gdLst/>
            <a:ahLst/>
            <a:cxnLst/>
            <a:rect l="l" t="t" r="r" b="b"/>
            <a:pathLst>
              <a:path w="7883217" h="5254195">
                <a:moveTo>
                  <a:pt x="0" y="0"/>
                </a:moveTo>
                <a:lnTo>
                  <a:pt x="7883217" y="0"/>
                </a:lnTo>
                <a:lnTo>
                  <a:pt x="7883217" y="5254194"/>
                </a:lnTo>
                <a:lnTo>
                  <a:pt x="0" y="5254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60783" y="244317"/>
            <a:ext cx="1672547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Heading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42559" y="2758526"/>
            <a:ext cx="8115300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Text</a:t>
            </a:r>
          </a:p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7979" y="8107970"/>
            <a:ext cx="7416021" cy="26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60783" y="244317"/>
            <a:ext cx="1672547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Heading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0783" y="2654233"/>
            <a:ext cx="15848815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Text</a:t>
            </a:r>
          </a:p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414226" y="5289186"/>
            <a:ext cx="5019656" cy="3212414"/>
            <a:chOff x="0" y="0"/>
            <a:chExt cx="6692875" cy="428321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4907" r="4907"/>
            <a:stretch>
              <a:fillRect/>
            </a:stretch>
          </p:blipFill>
          <p:spPr>
            <a:xfrm>
              <a:off x="0" y="0"/>
              <a:ext cx="6692875" cy="428321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531607" y="5289186"/>
            <a:ext cx="3325818" cy="3212414"/>
            <a:chOff x="0" y="0"/>
            <a:chExt cx="4434424" cy="428321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14967" r="14967"/>
            <a:stretch>
              <a:fillRect/>
            </a:stretch>
          </p:blipFill>
          <p:spPr>
            <a:xfrm>
              <a:off x="0" y="0"/>
              <a:ext cx="4434424" cy="4283218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8414226" y="1479893"/>
            <a:ext cx="8443199" cy="3713864"/>
            <a:chOff x="0" y="0"/>
            <a:chExt cx="11257599" cy="49518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 t="17002" b="17002"/>
            <a:stretch>
              <a:fillRect/>
            </a:stretch>
          </p:blipFill>
          <p:spPr>
            <a:xfrm>
              <a:off x="0" y="0"/>
              <a:ext cx="11257599" cy="4951819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8414226" y="8542851"/>
            <a:ext cx="7416021" cy="2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362" y="2904664"/>
            <a:ext cx="860136" cy="860136"/>
          </a:xfrm>
          <a:custGeom>
            <a:avLst/>
            <a:gdLst/>
            <a:ahLst/>
            <a:cxnLst/>
            <a:rect l="l" t="t" r="r" b="b"/>
            <a:pathLst>
              <a:path w="860136" h="860136">
                <a:moveTo>
                  <a:pt x="0" y="0"/>
                </a:moveTo>
                <a:lnTo>
                  <a:pt x="860136" y="0"/>
                </a:lnTo>
                <a:lnTo>
                  <a:pt x="860136" y="860136"/>
                </a:lnTo>
                <a:lnTo>
                  <a:pt x="0" y="860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0362" y="5394131"/>
            <a:ext cx="860136" cy="857008"/>
          </a:xfrm>
          <a:custGeom>
            <a:avLst/>
            <a:gdLst/>
            <a:ahLst/>
            <a:cxnLst/>
            <a:rect l="l" t="t" r="r" b="b"/>
            <a:pathLst>
              <a:path w="860136" h="857008">
                <a:moveTo>
                  <a:pt x="0" y="0"/>
                </a:moveTo>
                <a:lnTo>
                  <a:pt x="860136" y="0"/>
                </a:lnTo>
                <a:lnTo>
                  <a:pt x="860136" y="857009"/>
                </a:lnTo>
                <a:lnTo>
                  <a:pt x="0" y="8570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00362" y="4149397"/>
            <a:ext cx="860136" cy="860136"/>
          </a:xfrm>
          <a:custGeom>
            <a:avLst/>
            <a:gdLst/>
            <a:ahLst/>
            <a:cxnLst/>
            <a:rect l="l" t="t" r="r" b="b"/>
            <a:pathLst>
              <a:path w="860136" h="860136">
                <a:moveTo>
                  <a:pt x="0" y="0"/>
                </a:moveTo>
                <a:lnTo>
                  <a:pt x="860136" y="0"/>
                </a:lnTo>
                <a:lnTo>
                  <a:pt x="860136" y="860137"/>
                </a:lnTo>
                <a:lnTo>
                  <a:pt x="0" y="8601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00362" y="6635737"/>
            <a:ext cx="860136" cy="882191"/>
          </a:xfrm>
          <a:custGeom>
            <a:avLst/>
            <a:gdLst/>
            <a:ahLst/>
            <a:cxnLst/>
            <a:rect l="l" t="t" r="r" b="b"/>
            <a:pathLst>
              <a:path w="860136" h="882191">
                <a:moveTo>
                  <a:pt x="0" y="0"/>
                </a:moveTo>
                <a:lnTo>
                  <a:pt x="860136" y="0"/>
                </a:lnTo>
                <a:lnTo>
                  <a:pt x="860136" y="882191"/>
                </a:lnTo>
                <a:lnTo>
                  <a:pt x="0" y="88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608193" y="4157681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</a:rPr>
                <a:t>QR code here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-392798">
            <a:off x="15813583" y="3802370"/>
            <a:ext cx="928148" cy="1754232"/>
          </a:xfrm>
          <a:custGeom>
            <a:avLst/>
            <a:gdLst/>
            <a:ahLst/>
            <a:cxnLst/>
            <a:rect l="l" t="t" r="r" b="b"/>
            <a:pathLst>
              <a:path w="928148" h="1754232">
                <a:moveTo>
                  <a:pt x="0" y="0"/>
                </a:moveTo>
                <a:lnTo>
                  <a:pt x="928148" y="0"/>
                </a:lnTo>
                <a:lnTo>
                  <a:pt x="928148" y="1754232"/>
                </a:lnTo>
                <a:lnTo>
                  <a:pt x="0" y="1754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666572" y="4228148"/>
            <a:ext cx="2969341" cy="2896310"/>
          </a:xfrm>
          <a:custGeom>
            <a:avLst/>
            <a:gdLst/>
            <a:ahLst/>
            <a:cxnLst/>
            <a:rect l="l" t="t" r="r" b="b"/>
            <a:pathLst>
              <a:path w="2969341" h="2896310">
                <a:moveTo>
                  <a:pt x="0" y="0"/>
                </a:moveTo>
                <a:lnTo>
                  <a:pt x="2969342" y="0"/>
                </a:lnTo>
                <a:lnTo>
                  <a:pt x="2969342" y="2896310"/>
                </a:lnTo>
                <a:lnTo>
                  <a:pt x="0" y="289631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1324" t="-12617" r="-11322" b="-131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260783" y="235422"/>
            <a:ext cx="16725476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Stay in Touch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00362" y="7984653"/>
            <a:ext cx="1096304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roxima Nova Condensed"/>
              </a:rPr>
              <a:t>+ contact us via email: info@unic.eu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85705" y="2763510"/>
            <a:ext cx="781717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Proxima Nova Condensed"/>
              </a:rPr>
              <a:t>newsletter sign-up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92462" y="2702397"/>
            <a:ext cx="7291426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UNIC (European University of Cities in Post-Industrial Transition)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2462" y="4251931"/>
            <a:ext cx="7291426" cy="58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@unic_eu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92462" y="5495100"/>
            <a:ext cx="8987730" cy="58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  <a:spcBef>
                <a:spcPct val="0"/>
              </a:spcBef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European University of Post-Industrial Cities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92462" y="6753910"/>
            <a:ext cx="7291426" cy="58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@unic_eu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99469" y="2406780"/>
            <a:ext cx="6459831" cy="6256199"/>
          </a:xfrm>
          <a:custGeom>
            <a:avLst/>
            <a:gdLst/>
            <a:ahLst/>
            <a:cxnLst/>
            <a:rect l="l" t="t" r="r" b="b"/>
            <a:pathLst>
              <a:path w="6459831" h="6256199">
                <a:moveTo>
                  <a:pt x="0" y="0"/>
                </a:moveTo>
                <a:lnTo>
                  <a:pt x="6459831" y="0"/>
                </a:lnTo>
                <a:lnTo>
                  <a:pt x="6459831" y="6256199"/>
                </a:lnTo>
                <a:lnTo>
                  <a:pt x="0" y="62561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7" b="-1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44317"/>
            <a:ext cx="8563059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What is UNIC?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620506"/>
            <a:ext cx="9538686" cy="604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0"/>
              </a:lnSpc>
            </a:pPr>
            <a:r>
              <a:rPr lang="en-US" sz="3450" dirty="0">
                <a:solidFill>
                  <a:srgbClr val="000000"/>
                </a:solidFill>
                <a:latin typeface="Open Sans"/>
              </a:rPr>
              <a:t>UNIC is the </a:t>
            </a:r>
            <a:r>
              <a:rPr lang="en-US" sz="3450" dirty="0">
                <a:solidFill>
                  <a:srgbClr val="000000"/>
                </a:solidFill>
                <a:latin typeface="Open Sans Bold"/>
              </a:rPr>
              <a:t>European University</a:t>
            </a:r>
            <a:r>
              <a:rPr lang="en-US" sz="345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50" dirty="0">
                <a:solidFill>
                  <a:srgbClr val="000000"/>
                </a:solidFill>
                <a:latin typeface="Open Sans Bold"/>
              </a:rPr>
              <a:t>of Cities in Post-Industrial Transition</a:t>
            </a:r>
            <a:r>
              <a:rPr lang="en-US" sz="3450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4830"/>
              </a:lnSpc>
            </a:pPr>
            <a:endParaRPr lang="en-US" sz="345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830"/>
              </a:lnSpc>
            </a:pPr>
            <a:r>
              <a:rPr lang="en-US" sz="3450" dirty="0">
                <a:solidFill>
                  <a:srgbClr val="000000"/>
                </a:solidFill>
                <a:latin typeface="Open Sans"/>
              </a:rPr>
              <a:t>We are an alliance of ten universities based in post-industrial cities with a mission to</a:t>
            </a:r>
            <a:r>
              <a:rPr lang="en-US" sz="3450" dirty="0">
                <a:solidFill>
                  <a:srgbClr val="000000"/>
                </a:solidFill>
                <a:latin typeface="Open Sans Bold"/>
              </a:rPr>
              <a:t> boost mobility and inclusion for societal impact.</a:t>
            </a:r>
          </a:p>
          <a:p>
            <a:pPr>
              <a:lnSpc>
                <a:spcPts val="4830"/>
              </a:lnSpc>
            </a:pPr>
            <a:endParaRPr lang="en-US" sz="345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4830"/>
              </a:lnSpc>
            </a:pPr>
            <a:r>
              <a:rPr lang="en-US" sz="3450" dirty="0">
                <a:solidFill>
                  <a:srgbClr val="000000"/>
                </a:solidFill>
                <a:latin typeface="Open Sans"/>
              </a:rPr>
              <a:t>Together, we educate through </a:t>
            </a:r>
            <a:r>
              <a:rPr lang="en-US" sz="3450" dirty="0">
                <a:solidFill>
                  <a:srgbClr val="000000"/>
                </a:solidFill>
                <a:latin typeface="Open Sans Bold"/>
              </a:rPr>
              <a:t>teaching, research and community engagement</a:t>
            </a:r>
            <a:r>
              <a:rPr lang="en-US" sz="3450" dirty="0">
                <a:solidFill>
                  <a:srgbClr val="000000"/>
                </a:solidFill>
                <a:latin typeface="Open Sans"/>
              </a:rPr>
              <a:t>, towards </a:t>
            </a:r>
            <a:r>
              <a:rPr lang="en-US" sz="3450" dirty="0">
                <a:solidFill>
                  <a:srgbClr val="000000"/>
                </a:solidFill>
                <a:latin typeface="Open Sans Bold"/>
              </a:rPr>
              <a:t>inclusive societies</a:t>
            </a:r>
            <a:r>
              <a:rPr lang="en-US" sz="345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559551" y="2311242"/>
            <a:ext cx="6699749" cy="6731867"/>
          </a:xfrm>
          <a:custGeom>
            <a:avLst/>
            <a:gdLst/>
            <a:ahLst/>
            <a:cxnLst/>
            <a:rect l="l" t="t" r="r" b="b"/>
            <a:pathLst>
              <a:path w="6699749" h="6731867">
                <a:moveTo>
                  <a:pt x="0" y="0"/>
                </a:moveTo>
                <a:lnTo>
                  <a:pt x="6699749" y="0"/>
                </a:lnTo>
                <a:lnTo>
                  <a:pt x="6699749" y="6731867"/>
                </a:lnTo>
                <a:lnTo>
                  <a:pt x="0" y="6731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6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573655"/>
            <a:ext cx="8918307" cy="607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0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Open Sans"/>
              </a:rPr>
              <a:t>One European university connecting </a:t>
            </a:r>
            <a:r>
              <a:rPr lang="en-US" sz="3450">
                <a:solidFill>
                  <a:srgbClr val="000000"/>
                </a:solidFill>
                <a:latin typeface="Open Sans Bold"/>
              </a:rPr>
              <a:t>10 unique universities</a:t>
            </a:r>
            <a:r>
              <a:rPr lang="en-US" sz="3450">
                <a:solidFill>
                  <a:srgbClr val="000000"/>
                </a:solidFill>
                <a:latin typeface="Open Sans"/>
              </a:rPr>
              <a:t> and their</a:t>
            </a:r>
            <a:r>
              <a:rPr lang="en-US" sz="3450">
                <a:solidFill>
                  <a:srgbClr val="000000"/>
                </a:solidFill>
                <a:latin typeface="Open Sans Bold"/>
              </a:rPr>
              <a:t> vibrant post-industrial cities</a:t>
            </a:r>
          </a:p>
          <a:p>
            <a:pPr>
              <a:lnSpc>
                <a:spcPts val="4830"/>
              </a:lnSpc>
              <a:spcBef>
                <a:spcPct val="0"/>
              </a:spcBef>
            </a:pPr>
            <a:endParaRPr lang="en-US" sz="345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4830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Open Sans"/>
              </a:rPr>
              <a:t>UNIC is building the </a:t>
            </a:r>
            <a:r>
              <a:rPr lang="en-US" sz="3450">
                <a:solidFill>
                  <a:srgbClr val="000000"/>
                </a:solidFill>
                <a:latin typeface="Open Sans Bold"/>
              </a:rPr>
              <a:t>University of the Future</a:t>
            </a:r>
            <a:r>
              <a:rPr lang="en-US" sz="3450">
                <a:solidFill>
                  <a:srgbClr val="000000"/>
                </a:solidFill>
                <a:latin typeface="Open Sans"/>
              </a:rPr>
              <a:t>: a model for how to bring together learning, engaged research and innovation. </a:t>
            </a:r>
          </a:p>
          <a:p>
            <a:pPr>
              <a:lnSpc>
                <a:spcPts val="4830"/>
              </a:lnSpc>
              <a:spcBef>
                <a:spcPct val="0"/>
              </a:spcBef>
            </a:pPr>
            <a:endParaRPr lang="en-US" sz="345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830"/>
              </a:lnSpc>
              <a:spcBef>
                <a:spcPct val="0"/>
              </a:spcBef>
            </a:pPr>
            <a:r>
              <a:rPr lang="en-US" sz="3450">
                <a:solidFill>
                  <a:srgbClr val="000000"/>
                </a:solidFill>
                <a:latin typeface="Open Sans"/>
              </a:rPr>
              <a:t>UNIC is a </a:t>
            </a:r>
            <a:r>
              <a:rPr lang="en-US" sz="3450">
                <a:solidFill>
                  <a:srgbClr val="000000"/>
                </a:solidFill>
                <a:latin typeface="Open Sans Bold"/>
              </a:rPr>
              <a:t>true partnership </a:t>
            </a:r>
            <a:r>
              <a:rPr lang="en-US" sz="3450">
                <a:solidFill>
                  <a:srgbClr val="000000"/>
                </a:solidFill>
                <a:latin typeface="Open Sans"/>
              </a:rPr>
              <a:t>of students, teachers, and citizens.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44317"/>
            <a:ext cx="1052550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What UNIC Offers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with text on it&#10;&#10;Description automatically generated">
            <a:extLst>
              <a:ext uri="{FF2B5EF4-FFF2-40B4-BE49-F238E27FC236}">
                <a16:creationId xmlns:a16="http://schemas.microsoft.com/office/drawing/2014/main" id="{AD35FB31-8939-A330-F9D9-165ED1396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3289374"/>
            <a:ext cx="4032247" cy="2389480"/>
          </a:xfrm>
          <a:prstGeom prst="rect">
            <a:avLst/>
          </a:prstGeom>
        </p:spPr>
      </p:pic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556" y="3320604"/>
            <a:ext cx="3003911" cy="2364538"/>
          </a:xfrm>
          <a:custGeom>
            <a:avLst/>
            <a:gdLst/>
            <a:ahLst/>
            <a:cxnLst/>
            <a:rect l="l" t="t" r="r" b="b"/>
            <a:pathLst>
              <a:path w="3003911" h="2364538">
                <a:moveTo>
                  <a:pt x="0" y="0"/>
                </a:moveTo>
                <a:lnTo>
                  <a:pt x="3003911" y="0"/>
                </a:lnTo>
                <a:lnTo>
                  <a:pt x="3003911" y="2364538"/>
                </a:lnTo>
                <a:lnTo>
                  <a:pt x="0" y="2364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341871" y="3556959"/>
            <a:ext cx="1182269" cy="1182269"/>
          </a:xfrm>
          <a:custGeom>
            <a:avLst/>
            <a:gdLst/>
            <a:ahLst/>
            <a:cxnLst/>
            <a:rect l="l" t="t" r="r" b="b"/>
            <a:pathLst>
              <a:path w="1182269" h="1182269">
                <a:moveTo>
                  <a:pt x="0" y="0"/>
                </a:moveTo>
                <a:lnTo>
                  <a:pt x="1182269" y="0"/>
                </a:lnTo>
                <a:lnTo>
                  <a:pt x="1182269" y="1182269"/>
                </a:lnTo>
                <a:lnTo>
                  <a:pt x="0" y="1182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1860" y="6010762"/>
            <a:ext cx="5617675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“One-stop-shop”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 for universities to engage with cities + communities for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transformative innovation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783" y="244317"/>
            <a:ext cx="1052550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UNIC Initiatives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47377" y="6010762"/>
            <a:ext cx="540626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State-of-the-art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Blended Intensive Programs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, virtual and physical mobility, and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joint degrees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29871" y="6010762"/>
            <a:ext cx="5406269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Innovating in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intercultural teaching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, challenge-based learning, and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sustainability 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81366" y="4892675"/>
            <a:ext cx="7103280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19486A"/>
                </a:solidFill>
                <a:latin typeface="Proxima Nova Condensed"/>
              </a:rPr>
              <a:t>CENTRE FOR </a:t>
            </a:r>
          </a:p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19486A"/>
                </a:solidFill>
                <a:latin typeface="Proxima Nova Condensed"/>
              </a:rPr>
              <a:t>TEACHING AND LEARNING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87563" y="3102978"/>
            <a:ext cx="5246370" cy="52463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0783" y="244317"/>
            <a:ext cx="676048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Testimonial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05972" y="4061234"/>
            <a:ext cx="7630039" cy="2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Quote </a:t>
            </a:r>
          </a:p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Quote </a:t>
            </a:r>
          </a:p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Quote </a:t>
            </a:r>
          </a:p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Quote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42099" y="1701642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FD6925"/>
                </a:solidFill>
                <a:latin typeface="Proxima Nova Condensed"/>
              </a:rPr>
              <a:t>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31467" y="4533900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C5192D"/>
                </a:solidFill>
                <a:latin typeface="Proxima Nova Condensed"/>
              </a:rPr>
              <a:t>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96811" y="7447060"/>
            <a:ext cx="7630039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 Bold"/>
              </a:rPr>
              <a:t>Name</a:t>
            </a:r>
          </a:p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Position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2737" y="8492593"/>
            <a:ext cx="7416021" cy="2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87563" y="3102978"/>
            <a:ext cx="5246370" cy="52463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9880" b="-98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0783" y="244317"/>
            <a:ext cx="12373452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Testimonial - Student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21271" y="3987311"/>
            <a:ext cx="7630039" cy="3026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UNIC is a big improvement for our European society. It gives current students the opportunity to leave a better future behind for future generations.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42099" y="1701642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FD6925"/>
                </a:solidFill>
                <a:latin typeface="Proxima Nova Condensed"/>
              </a:rPr>
              <a:t>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31467" y="4533900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C5192D"/>
                </a:solidFill>
                <a:latin typeface="Proxima Nova Condensed"/>
              </a:rPr>
              <a:t>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96811" y="7447060"/>
            <a:ext cx="7630039" cy="180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 Bold"/>
              </a:rPr>
              <a:t>Rabia Demirelli</a:t>
            </a:r>
          </a:p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Student, Ruhr University Bochum</a:t>
            </a:r>
          </a:p>
          <a:p>
            <a:pPr algn="r">
              <a:lnSpc>
                <a:spcPts val="4843"/>
              </a:lnSpc>
            </a:pPr>
            <a:endParaRPr lang="en-US" sz="345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2737" y="8492593"/>
            <a:ext cx="7416021" cy="2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Credit: UNIC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87563" y="3102978"/>
            <a:ext cx="5246370" cy="52463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0783" y="244317"/>
            <a:ext cx="13237489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Testimonial - Research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05972" y="4061234"/>
            <a:ext cx="7630039" cy="2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UNIC collaborations broadened my horizons for knowledge, and the effects were multi-fold. I learned even more than I expected!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42099" y="1701642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FD6925"/>
                </a:solidFill>
                <a:latin typeface="Proxima Nova Condensed"/>
              </a:rPr>
              <a:t>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31467" y="4533900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C5192D"/>
                </a:solidFill>
                <a:latin typeface="Proxima Nova Condensed"/>
              </a:rPr>
              <a:t>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33933" y="7447060"/>
            <a:ext cx="8592918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 Bold"/>
              </a:rPr>
              <a:t>Lucija Kanjer</a:t>
            </a:r>
          </a:p>
          <a:p>
            <a:pPr algn="r">
              <a:lnSpc>
                <a:spcPts val="4843"/>
              </a:lnSpc>
            </a:pPr>
            <a:r>
              <a:rPr lang="en-US" sz="3459">
                <a:solidFill>
                  <a:srgbClr val="000000"/>
                </a:solidFill>
                <a:latin typeface="Open Sans"/>
              </a:rPr>
              <a:t>Doctoral Researcher, University of Zagreb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2737" y="8492593"/>
            <a:ext cx="7416021" cy="2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Credit: University of Zagreb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26851" y="8756849"/>
            <a:ext cx="2861149" cy="1530151"/>
          </a:xfrm>
          <a:custGeom>
            <a:avLst/>
            <a:gdLst/>
            <a:ahLst/>
            <a:cxnLst/>
            <a:rect l="l" t="t" r="r" b="b"/>
            <a:pathLst>
              <a:path w="2861149" h="1530151">
                <a:moveTo>
                  <a:pt x="0" y="0"/>
                </a:moveTo>
                <a:lnTo>
                  <a:pt x="2861149" y="0"/>
                </a:lnTo>
                <a:lnTo>
                  <a:pt x="2861149" y="1530151"/>
                </a:lnTo>
                <a:lnTo>
                  <a:pt x="0" y="1530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418620" y="6660775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0" y="0"/>
                </a:moveTo>
                <a:lnTo>
                  <a:pt x="2885059" y="0"/>
                </a:lnTo>
                <a:lnTo>
                  <a:pt x="2885059" y="5722299"/>
                </a:lnTo>
                <a:lnTo>
                  <a:pt x="0" y="5722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 flipH="1" flipV="1">
            <a:off x="14208781" y="-1992437"/>
            <a:ext cx="2885059" cy="5722299"/>
          </a:xfrm>
          <a:custGeom>
            <a:avLst/>
            <a:gdLst/>
            <a:ahLst/>
            <a:cxnLst/>
            <a:rect l="l" t="t" r="r" b="b"/>
            <a:pathLst>
              <a:path w="2885059" h="5722299">
                <a:moveTo>
                  <a:pt x="2885059" y="5722299"/>
                </a:moveTo>
                <a:lnTo>
                  <a:pt x="0" y="5722299"/>
                </a:lnTo>
                <a:lnTo>
                  <a:pt x="0" y="0"/>
                </a:lnTo>
                <a:lnTo>
                  <a:pt x="2885059" y="0"/>
                </a:lnTo>
                <a:lnTo>
                  <a:pt x="2885059" y="57222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87563" y="3102978"/>
            <a:ext cx="5246370" cy="524637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40605" t="-73902" r="-39151" b="-660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60783" y="244317"/>
            <a:ext cx="1053548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Proxima Nova Condensed"/>
              </a:rPr>
              <a:t>Testimonial - Staff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05972" y="4061234"/>
            <a:ext cx="7220877" cy="3026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"/>
              </a:rPr>
              <a:t>Our UNIC staff exchange was an amazing opportunity to deepen our own work, learning through our big differences and being inspired by our shared dreams.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42099" y="1701642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>
                <a:solidFill>
                  <a:srgbClr val="FD6925"/>
                </a:solidFill>
                <a:latin typeface="Proxima Nova Condensed"/>
              </a:rPr>
              <a:t>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163800" y="4530138"/>
            <a:ext cx="1917017" cy="5474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0"/>
              </a:lnSpc>
            </a:pPr>
            <a:r>
              <a:rPr lang="en-US" sz="31957" dirty="0">
                <a:solidFill>
                  <a:srgbClr val="C5192D"/>
                </a:solidFill>
                <a:latin typeface="Proxima Nova Condensed"/>
              </a:rPr>
              <a:t>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96811" y="7447060"/>
            <a:ext cx="7630039" cy="119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 Bold"/>
              </a:rPr>
              <a:t>Linda de </a:t>
            </a:r>
            <a:r>
              <a:rPr lang="en-US" sz="3459" dirty="0" err="1">
                <a:solidFill>
                  <a:srgbClr val="000000"/>
                </a:solidFill>
                <a:latin typeface="Open Sans Bold"/>
              </a:rPr>
              <a:t>Vreede</a:t>
            </a:r>
            <a:r>
              <a:rPr lang="en-US" sz="3459" dirty="0">
                <a:solidFill>
                  <a:srgbClr val="000000"/>
                </a:solidFill>
                <a:latin typeface="Open Sans Bold"/>
              </a:rPr>
              <a:t> and Denise Levy</a:t>
            </a:r>
            <a:r>
              <a:rPr lang="en-US" sz="3459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r">
              <a:lnSpc>
                <a:spcPts val="4843"/>
              </a:lnSpc>
            </a:pPr>
            <a:r>
              <a:rPr lang="en-US" sz="3459" dirty="0">
                <a:solidFill>
                  <a:srgbClr val="000000"/>
                </a:solidFill>
                <a:latin typeface="Open Sans"/>
              </a:rPr>
              <a:t>Impact at the Core, EUR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2737" y="8492593"/>
            <a:ext cx="7416021" cy="26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596">
                <a:solidFill>
                  <a:srgbClr val="000000"/>
                </a:solidFill>
                <a:latin typeface="Open Sans"/>
              </a:rPr>
              <a:t>Photo Credit: Linda de Vreede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406</Words>
  <Application>Microsoft Office PowerPoint</Application>
  <PresentationFormat>Custom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Proxima Nova Cn Rg</vt:lpstr>
      <vt:lpstr>Open Sans</vt:lpstr>
      <vt:lpstr>Arial</vt:lpstr>
      <vt:lpstr>Calibri</vt:lpstr>
      <vt:lpstr>Open Sauce Sans</vt:lpstr>
      <vt:lpstr>Proxima Nova Condensed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 Presentation Template</dc:title>
  <cp:lastModifiedBy>Raghav Krish</cp:lastModifiedBy>
  <cp:revision>3</cp:revision>
  <dcterms:created xsi:type="dcterms:W3CDTF">2006-08-16T00:00:00Z</dcterms:created>
  <dcterms:modified xsi:type="dcterms:W3CDTF">2024-03-27T14:47:24Z</dcterms:modified>
  <dc:identifier>DAF5S6ae_TE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2024-02-14T10:17:16Z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fcf28a52-7fec-43b1-983a-578ce4e66709</vt:lpwstr>
  </property>
  <property fmtid="{D5CDD505-2E9C-101B-9397-08002B2CF9AE}" pid="8" name="MSIP_Label_8772ba27-cab8-4042-a351-a31f6e4eacdc_ContentBits">
    <vt:lpwstr>0</vt:lpwstr>
  </property>
</Properties>
</file>